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BCB5C-8A5A-5D4E-BF3D-427F038C1693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7127C7-8E5F-8B42-8866-F8ED2CD73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90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 /><Relationship Id="rId3" Type="http://schemas.openxmlformats.org/officeDocument/2006/relationships/image" Target="../media/image1.png" /><Relationship Id="rId7" Type="http://schemas.openxmlformats.org/officeDocument/2006/relationships/image" Target="../media/image20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19.png" /><Relationship Id="rId5" Type="http://schemas.openxmlformats.org/officeDocument/2006/relationships/image" Target="../media/image18.png" /><Relationship Id="rId4" Type="http://schemas.openxmlformats.org/officeDocument/2006/relationships/image" Target="../media/image17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23.png" /><Relationship Id="rId4" Type="http://schemas.openxmlformats.org/officeDocument/2006/relationships/image" Target="../media/image2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5.pn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 /><Relationship Id="rId3" Type="http://schemas.openxmlformats.org/officeDocument/2006/relationships/image" Target="../media/image1.png" /><Relationship Id="rId7" Type="http://schemas.openxmlformats.org/officeDocument/2006/relationships/image" Target="../media/image10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9.png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2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14.png" /><Relationship Id="rId4" Type="http://schemas.openxmlformats.org/officeDocument/2006/relationships/image" Target="../media/image13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16.png" /><Relationship Id="rId4" Type="http://schemas.openxmlformats.org/officeDocument/2006/relationships/image" Target="../media/image1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745343"/>
            <a:ext cx="4869180" cy="27389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611987"/>
            <a:ext cx="6186726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88" dirty="0">
                <a:solidFill>
                  <a:srgbClr val="957D0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Tic-Tac-Toe Web Application</a:t>
            </a:r>
            <a:endParaRPr lang="en-US" sz="3888" dirty="0"/>
          </a:p>
        </p:txBody>
      </p:sp>
      <p:sp>
        <p:nvSpPr>
          <p:cNvPr id="7" name="Text 2"/>
          <p:cNvSpPr/>
          <p:nvPr/>
        </p:nvSpPr>
        <p:spPr>
          <a:xfrm>
            <a:off x="864037" y="2506742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957D0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by VAIBHAVI SAHU 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864037" y="3179445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build an interactive tic-tac-toe game using HTML, CSS, and JavaScript. We'll create a game board, implement game logic, and even add an AI opponent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864037" y="4642247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Tic-Tac-Toe is a classic game that has been enjoyed by people of all ages for generations. It is a simple game that requires two players to take turns marking Xs and Os on a 3x3 grid, with the objective of getting three in a row. The game is easy to learn but can become quite competitive once players start to master their strategies.</a:t>
            </a:r>
            <a:endParaRPr lang="en-US" sz="194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744" y="2550795"/>
            <a:ext cx="5004792" cy="312801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74251" y="839033"/>
            <a:ext cx="4816435" cy="6019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1"/>
              </a:lnSpc>
              <a:buNone/>
            </a:pPr>
            <a:r>
              <a:rPr lang="en-US" sz="3792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AI Opponent</a:t>
            </a:r>
            <a:endParaRPr lang="en-US" sz="3792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251" y="1729978"/>
            <a:ext cx="481608" cy="481608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74251" y="2404229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Random Move</a:t>
            </a:r>
            <a:endParaRPr lang="en-US" sz="1896" dirty="0"/>
          </a:p>
        </p:txBody>
      </p:sp>
      <p:sp>
        <p:nvSpPr>
          <p:cNvPr id="9" name="Text 3"/>
          <p:cNvSpPr/>
          <p:nvPr/>
        </p:nvSpPr>
        <p:spPr>
          <a:xfrm>
            <a:off x="674251" y="2820710"/>
            <a:ext cx="7795498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For a simple AI, implement a function to randomly select an available square.</a:t>
            </a:r>
            <a:endParaRPr lang="en-US" sz="1517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251" y="3706773"/>
            <a:ext cx="481608" cy="481608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74251" y="4381024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Strategic Moves</a:t>
            </a:r>
            <a:endParaRPr lang="en-US" sz="1896" dirty="0"/>
          </a:p>
        </p:txBody>
      </p:sp>
      <p:sp>
        <p:nvSpPr>
          <p:cNvPr id="12" name="Text 5"/>
          <p:cNvSpPr/>
          <p:nvPr/>
        </p:nvSpPr>
        <p:spPr>
          <a:xfrm>
            <a:off x="674251" y="4797504"/>
            <a:ext cx="7795498" cy="616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For a more challenging AI, use algorithms to identify strategic moves that block the opponent or create winning opportunities.</a:t>
            </a:r>
            <a:endParaRPr lang="en-US" sz="1517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4251" y="5991701"/>
            <a:ext cx="481608" cy="481608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74251" y="6665952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Minimax Algorithm</a:t>
            </a:r>
            <a:endParaRPr lang="en-US" sz="1896" dirty="0"/>
          </a:p>
        </p:txBody>
      </p:sp>
      <p:sp>
        <p:nvSpPr>
          <p:cNvPr id="15" name="Text 7"/>
          <p:cNvSpPr/>
          <p:nvPr/>
        </p:nvSpPr>
        <p:spPr>
          <a:xfrm>
            <a:off x="674251" y="7082433"/>
            <a:ext cx="7795498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Utilize the minimax algorithm to predict future moves and choose the optimal action for the AI.</a:t>
            </a:r>
            <a:endParaRPr lang="en-US" sz="1517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752" y="2320528"/>
            <a:ext cx="4884777" cy="359033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8648" y="661749"/>
            <a:ext cx="6016109" cy="751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21"/>
              </a:lnSpc>
              <a:buNone/>
            </a:pPr>
            <a:r>
              <a:rPr lang="en-US" sz="4737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Over and Restart</a:t>
            </a:r>
            <a:endParaRPr lang="en-US" sz="4737" dirty="0"/>
          </a:p>
        </p:txBody>
      </p:sp>
      <p:sp>
        <p:nvSpPr>
          <p:cNvPr id="7" name="Shape 2"/>
          <p:cNvSpPr/>
          <p:nvPr/>
        </p:nvSpPr>
        <p:spPr>
          <a:xfrm>
            <a:off x="6674287" y="1774627"/>
            <a:ext cx="30480" cy="5795129"/>
          </a:xfrm>
          <a:prstGeom prst="roundRect">
            <a:avLst>
              <a:gd name="adj" fmla="val 331602"/>
            </a:avLst>
          </a:prstGeom>
          <a:solidFill>
            <a:srgbClr val="194A99"/>
          </a:solidFill>
          <a:ln/>
        </p:spPr>
      </p:sp>
      <p:sp>
        <p:nvSpPr>
          <p:cNvPr id="8" name="Shape 3"/>
          <p:cNvSpPr/>
          <p:nvPr/>
        </p:nvSpPr>
        <p:spPr>
          <a:xfrm>
            <a:off x="6929735" y="2300645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194A99"/>
          </a:solidFill>
          <a:ln/>
        </p:spPr>
      </p:sp>
      <p:sp>
        <p:nvSpPr>
          <p:cNvPr id="9" name="Shape 4"/>
          <p:cNvSpPr/>
          <p:nvPr/>
        </p:nvSpPr>
        <p:spPr>
          <a:xfrm>
            <a:off x="6418838" y="2045256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606480" y="2135386"/>
            <a:ext cx="166092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842" dirty="0"/>
          </a:p>
        </p:txBody>
      </p:sp>
      <p:sp>
        <p:nvSpPr>
          <p:cNvPr id="11" name="Text 6"/>
          <p:cNvSpPr/>
          <p:nvPr/>
        </p:nvSpPr>
        <p:spPr>
          <a:xfrm>
            <a:off x="8013025" y="2015252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Check for Winner</a:t>
            </a:r>
            <a:endParaRPr lang="en-US" sz="2369" dirty="0"/>
          </a:p>
        </p:txBody>
      </p:sp>
      <p:sp>
        <p:nvSpPr>
          <p:cNvPr id="12" name="Text 7"/>
          <p:cNvSpPr/>
          <p:nvPr/>
        </p:nvSpPr>
        <p:spPr>
          <a:xfrm>
            <a:off x="8013025" y="2535436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Implement a function to check if any winning combinations are present.</a:t>
            </a:r>
            <a:endParaRPr lang="en-US" sz="1895" dirty="0"/>
          </a:p>
        </p:txBody>
      </p:sp>
      <p:sp>
        <p:nvSpPr>
          <p:cNvPr id="13" name="Shape 8"/>
          <p:cNvSpPr/>
          <p:nvPr/>
        </p:nvSpPr>
        <p:spPr>
          <a:xfrm>
            <a:off x="6929735" y="4312563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194A99"/>
          </a:solidFill>
          <a:ln/>
        </p:spPr>
      </p:sp>
      <p:sp>
        <p:nvSpPr>
          <p:cNvPr id="14" name="Shape 9"/>
          <p:cNvSpPr/>
          <p:nvPr/>
        </p:nvSpPr>
        <p:spPr>
          <a:xfrm>
            <a:off x="6418838" y="4057174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6588026" y="4147304"/>
            <a:ext cx="202883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842" dirty="0"/>
          </a:p>
        </p:txBody>
      </p:sp>
      <p:sp>
        <p:nvSpPr>
          <p:cNvPr id="16" name="Text 11"/>
          <p:cNvSpPr/>
          <p:nvPr/>
        </p:nvSpPr>
        <p:spPr>
          <a:xfrm>
            <a:off x="8013025" y="4027170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Display Result</a:t>
            </a:r>
            <a:endParaRPr lang="en-US" sz="2369" dirty="0"/>
          </a:p>
        </p:txBody>
      </p:sp>
      <p:sp>
        <p:nvSpPr>
          <p:cNvPr id="17" name="Text 12"/>
          <p:cNvSpPr/>
          <p:nvPr/>
        </p:nvSpPr>
        <p:spPr>
          <a:xfrm>
            <a:off x="8013025" y="4547354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Update the game status display to announce the winner or a tie.</a:t>
            </a:r>
            <a:endParaRPr lang="en-US" sz="1895" dirty="0"/>
          </a:p>
        </p:txBody>
      </p:sp>
      <p:sp>
        <p:nvSpPr>
          <p:cNvPr id="18" name="Shape 13"/>
          <p:cNvSpPr/>
          <p:nvPr/>
        </p:nvSpPr>
        <p:spPr>
          <a:xfrm>
            <a:off x="6929735" y="6324481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194A99"/>
          </a:solidFill>
          <a:ln/>
        </p:spPr>
      </p:sp>
      <p:sp>
        <p:nvSpPr>
          <p:cNvPr id="19" name="Shape 14"/>
          <p:cNvSpPr/>
          <p:nvPr/>
        </p:nvSpPr>
        <p:spPr>
          <a:xfrm>
            <a:off x="6418838" y="6069092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6588978" y="6159222"/>
            <a:ext cx="201097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2"/>
              </a:lnSpc>
              <a:buNone/>
            </a:pPr>
            <a:r>
              <a:rPr lang="en-US" sz="2842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842" dirty="0"/>
          </a:p>
        </p:txBody>
      </p:sp>
      <p:sp>
        <p:nvSpPr>
          <p:cNvPr id="21" name="Text 16"/>
          <p:cNvSpPr/>
          <p:nvPr/>
        </p:nvSpPr>
        <p:spPr>
          <a:xfrm>
            <a:off x="8013025" y="6039088"/>
            <a:ext cx="3007995" cy="375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1"/>
              </a:lnSpc>
              <a:buNone/>
            </a:pPr>
            <a:r>
              <a:rPr lang="en-US" sz="2369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Restart Button</a:t>
            </a:r>
            <a:endParaRPr lang="en-US" sz="2369" dirty="0"/>
          </a:p>
        </p:txBody>
      </p:sp>
      <p:sp>
        <p:nvSpPr>
          <p:cNvPr id="22" name="Text 17"/>
          <p:cNvSpPr/>
          <p:nvPr/>
        </p:nvSpPr>
        <p:spPr>
          <a:xfrm>
            <a:off x="8013025" y="6559272"/>
            <a:ext cx="5775127" cy="76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2"/>
              </a:lnSpc>
              <a:buNone/>
            </a:pPr>
            <a:r>
              <a:rPr lang="en-US" sz="189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Attach a click event to the restart button to reset the game state and clear the board.</a:t>
            </a:r>
            <a:endParaRPr lang="en-US" sz="189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2126" y="1619726"/>
            <a:ext cx="4990148" cy="499014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94849" y="880943"/>
            <a:ext cx="4963478" cy="620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85"/>
              </a:lnSpc>
              <a:buNone/>
            </a:pPr>
            <a:r>
              <a:rPr lang="en-US" sz="3908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HTML Structure</a:t>
            </a:r>
            <a:endParaRPr lang="en-US" sz="3908" dirty="0"/>
          </a:p>
        </p:txBody>
      </p:sp>
      <p:sp>
        <p:nvSpPr>
          <p:cNvPr id="7" name="Shape 2"/>
          <p:cNvSpPr/>
          <p:nvPr/>
        </p:nvSpPr>
        <p:spPr>
          <a:xfrm>
            <a:off x="694849" y="1799153"/>
            <a:ext cx="7754303" cy="1159073"/>
          </a:xfrm>
          <a:prstGeom prst="roundRect">
            <a:avLst>
              <a:gd name="adj" fmla="val 719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900946" y="2005251"/>
            <a:ext cx="2481739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3"/>
              </a:lnSpc>
              <a:buNone/>
            </a:pPr>
            <a:r>
              <a:rPr lang="en-US" sz="195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Board</a:t>
            </a:r>
            <a:endParaRPr lang="en-US" sz="1954" dirty="0"/>
          </a:p>
        </p:txBody>
      </p:sp>
      <p:sp>
        <p:nvSpPr>
          <p:cNvPr id="9" name="Text 4"/>
          <p:cNvSpPr/>
          <p:nvPr/>
        </p:nvSpPr>
        <p:spPr>
          <a:xfrm>
            <a:off x="900946" y="2434471"/>
            <a:ext cx="7342108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 a table or a div with nine child elements to represent the game board's squares.</a:t>
            </a:r>
            <a:endParaRPr lang="en-US" sz="1563" dirty="0"/>
          </a:p>
        </p:txBody>
      </p:sp>
      <p:sp>
        <p:nvSpPr>
          <p:cNvPr id="10" name="Shape 5"/>
          <p:cNvSpPr/>
          <p:nvPr/>
        </p:nvSpPr>
        <p:spPr>
          <a:xfrm>
            <a:off x="694849" y="3156704"/>
            <a:ext cx="7754303" cy="1159073"/>
          </a:xfrm>
          <a:prstGeom prst="roundRect">
            <a:avLst>
              <a:gd name="adj" fmla="val 719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900946" y="3362801"/>
            <a:ext cx="2481739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3"/>
              </a:lnSpc>
              <a:buNone/>
            </a:pPr>
            <a:r>
              <a:rPr lang="en-US" sz="195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Player Turn Display</a:t>
            </a:r>
            <a:endParaRPr lang="en-US" sz="1954" dirty="0"/>
          </a:p>
        </p:txBody>
      </p:sp>
      <p:sp>
        <p:nvSpPr>
          <p:cNvPr id="12" name="Text 7"/>
          <p:cNvSpPr/>
          <p:nvPr/>
        </p:nvSpPr>
        <p:spPr>
          <a:xfrm>
            <a:off x="900946" y="3792022"/>
            <a:ext cx="7342108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Display the current player's turn using a paragraph or heading element.</a:t>
            </a:r>
            <a:endParaRPr lang="en-US" sz="1563" dirty="0"/>
          </a:p>
        </p:txBody>
      </p:sp>
      <p:sp>
        <p:nvSpPr>
          <p:cNvPr id="13" name="Shape 8"/>
          <p:cNvSpPr/>
          <p:nvPr/>
        </p:nvSpPr>
        <p:spPr>
          <a:xfrm>
            <a:off x="694849" y="4514255"/>
            <a:ext cx="7754303" cy="1476732"/>
          </a:xfrm>
          <a:prstGeom prst="roundRect">
            <a:avLst>
              <a:gd name="adj" fmla="val 564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900946" y="4720352"/>
            <a:ext cx="2481739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3"/>
              </a:lnSpc>
              <a:buNone/>
            </a:pPr>
            <a:r>
              <a:rPr lang="en-US" sz="195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Status</a:t>
            </a:r>
            <a:endParaRPr lang="en-US" sz="1954" dirty="0"/>
          </a:p>
        </p:txBody>
      </p:sp>
      <p:sp>
        <p:nvSpPr>
          <p:cNvPr id="15" name="Text 10"/>
          <p:cNvSpPr/>
          <p:nvPr/>
        </p:nvSpPr>
        <p:spPr>
          <a:xfrm>
            <a:off x="900946" y="5149572"/>
            <a:ext cx="7342108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Display messages like "Game Over" or "Player X Wins" using a paragraph or heading element.</a:t>
            </a:r>
            <a:endParaRPr lang="en-US" sz="1563" dirty="0"/>
          </a:p>
        </p:txBody>
      </p:sp>
      <p:sp>
        <p:nvSpPr>
          <p:cNvPr id="16" name="Shape 11"/>
          <p:cNvSpPr/>
          <p:nvPr/>
        </p:nvSpPr>
        <p:spPr>
          <a:xfrm>
            <a:off x="694849" y="6189464"/>
            <a:ext cx="7754303" cy="1159073"/>
          </a:xfrm>
          <a:prstGeom prst="roundRect">
            <a:avLst>
              <a:gd name="adj" fmla="val 719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900946" y="6395561"/>
            <a:ext cx="2481739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3"/>
              </a:lnSpc>
              <a:buNone/>
            </a:pPr>
            <a:r>
              <a:rPr lang="en-US" sz="195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Restart Button</a:t>
            </a:r>
            <a:endParaRPr lang="en-US" sz="1954" dirty="0"/>
          </a:p>
        </p:txBody>
      </p:sp>
      <p:sp>
        <p:nvSpPr>
          <p:cNvPr id="18" name="Text 13"/>
          <p:cNvSpPr/>
          <p:nvPr/>
        </p:nvSpPr>
        <p:spPr>
          <a:xfrm>
            <a:off x="900946" y="6824782"/>
            <a:ext cx="7342108" cy="317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Include a button to reset the game and start a new round.</a:t>
            </a:r>
            <a:endParaRPr lang="en-US" sz="156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4761964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3024068" y="475178"/>
            <a:ext cx="8582144" cy="13811607"/>
          </a:xfrm>
          <a:prstGeom prst="roundRect">
            <a:avLst>
              <a:gd name="adj" fmla="val 846"/>
            </a:avLst>
          </a:prstGeom>
          <a:solidFill>
            <a:srgbClr val="001D4D"/>
          </a:solidFill>
          <a:ln/>
        </p:spPr>
      </p:sp>
      <p:sp>
        <p:nvSpPr>
          <p:cNvPr id="5" name="Shape 2"/>
          <p:cNvSpPr/>
          <p:nvPr/>
        </p:nvSpPr>
        <p:spPr>
          <a:xfrm>
            <a:off x="3015496" y="475178"/>
            <a:ext cx="8599289" cy="13811607"/>
          </a:xfrm>
          <a:prstGeom prst="roundRect">
            <a:avLst>
              <a:gd name="adj" fmla="val 301"/>
            </a:avLst>
          </a:prstGeom>
          <a:solidFill>
            <a:srgbClr val="001D4D"/>
          </a:solidFill>
          <a:ln/>
        </p:spPr>
      </p:sp>
      <p:sp>
        <p:nvSpPr>
          <p:cNvPr id="6" name="Text 3"/>
          <p:cNvSpPr/>
          <p:nvPr/>
        </p:nvSpPr>
        <p:spPr>
          <a:xfrm>
            <a:off x="3188256" y="604718"/>
            <a:ext cx="8253770" cy="135525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&lt;!DOCTYPE html&gt;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&lt;html lang="en"&gt;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&lt;head&gt;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&lt;meta charset="UTF-8"&gt;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&lt;meta http-equiv="X-UA-Compatible" content="IE=edge"&gt;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&lt;meta name="viewport" content="width=device-width, initial-scale=1.0"&gt;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&lt;title&gt;Tic-Tac-Toe&lt;/title&gt;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&lt;link rel="stylesheet" href="style.css"&gt;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&lt;/head&gt;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&lt;body&gt;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&lt;div class="main"&gt;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&lt;div class="players"&gt;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&lt;div class="player"&gt;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&lt;h2&gt;Player 1&lt;/h2&gt;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&lt;div class="player__symbol"&gt;X&lt;/div&gt;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&lt;div class="player"&gt;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&lt;h2&gt;Player 2&lt;/h2&gt;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&lt;div class="player__symbol"&gt;O&lt;/div&gt;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&lt;div class="board-container"&gt;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&lt;div class="board"&gt;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data-cell-index="1"&gt;&lt;/button&gt;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data-cell-index="2"&gt;&lt;/button&gt;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data-cell-index="3"&gt;&lt;/button&gt;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data-cell-index="4"&gt;&lt;/button&gt;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data-cell-index="5"&gt;&lt;/button&gt;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data-cell-index="6"&gt;&lt;/button&gt;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data-cell-index="7"&gt;&lt;/button&gt;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data-cell-index="8"&gt;&lt;/button&gt;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&lt;button class="board__cell" data-cell-index="9"&gt;&lt;/button&gt;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&lt;button class="game-restart-btn"&gt;Restart Game&lt;/button&gt;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&lt;div class="popup hide"&gt;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&lt;p id="message"&gt;Sample Message&lt;/p&gt;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&lt;button class="popup__restart-btn"&gt;New Game&lt;/button&gt;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&lt;/div&gt;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&lt;script src="game.js"&gt;&lt;/script&gt;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&lt;/body&gt;</a:t>
            </a: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endParaRPr lang="en-US" sz="1361" dirty="0"/>
          </a:p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&lt;/html&gt;</a:t>
            </a:r>
            <a:endParaRPr lang="en-US" sz="136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85029" y="186666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CSS Styling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1185029" y="325528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Board Layout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1185029" y="3887867"/>
            <a:ext cx="3684746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Set the size and position of the game board using CSS properties like "width," "height," and "margin."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479613" y="325528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Square Styling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479613" y="3887867"/>
            <a:ext cx="3684746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Style the individual squares with background colors, borders, and text styles to enhance visual appeal.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774198" y="325528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Player Markers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774198" y="3887867"/>
            <a:ext cx="368474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Choose different colors or symbols to represent player X and player O.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1185029" y="5967889"/>
            <a:ext cx="1226022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24068" y="2635448"/>
            <a:ext cx="432054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JavaScript Functionality</a:t>
            </a:r>
            <a:endParaRPr lang="en-US" sz="340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4068" y="3434715"/>
            <a:ext cx="864037" cy="138255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147304" y="360747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Event Listeners</a:t>
            </a:r>
            <a:endParaRPr lang="en-US" sz="1701" dirty="0"/>
          </a:p>
        </p:txBody>
      </p:sp>
      <p:sp>
        <p:nvSpPr>
          <p:cNvPr id="8" name="Text 3"/>
          <p:cNvSpPr/>
          <p:nvPr/>
        </p:nvSpPr>
        <p:spPr>
          <a:xfrm>
            <a:off x="4147304" y="3980974"/>
            <a:ext cx="7458908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Attach event listeners to the squares to detect user clicks.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4068" y="4817269"/>
            <a:ext cx="864037" cy="138255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147304" y="49900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Logic</a:t>
            </a:r>
            <a:endParaRPr lang="en-US" sz="1701" dirty="0"/>
          </a:p>
        </p:txBody>
      </p:sp>
      <p:sp>
        <p:nvSpPr>
          <p:cNvPr id="11" name="Text 5"/>
          <p:cNvSpPr/>
          <p:nvPr/>
        </p:nvSpPr>
        <p:spPr>
          <a:xfrm>
            <a:off x="4147304" y="5363528"/>
            <a:ext cx="7458908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Implement functions to handle turns, update the game state, and display player markers.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24068" y="6199823"/>
            <a:ext cx="864037" cy="138255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147304" y="6372582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Winning Condition</a:t>
            </a:r>
            <a:endParaRPr lang="en-US" sz="1701" dirty="0"/>
          </a:p>
        </p:txBody>
      </p:sp>
      <p:sp>
        <p:nvSpPr>
          <p:cNvPr id="14" name="Text 7"/>
          <p:cNvSpPr/>
          <p:nvPr/>
        </p:nvSpPr>
        <p:spPr>
          <a:xfrm>
            <a:off x="4147304" y="6746081"/>
            <a:ext cx="7458908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Define functions to check for winning combinations across rows, columns, and diagonals.</a:t>
            </a:r>
            <a:endParaRPr lang="en-US" sz="136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24068" y="7582376"/>
            <a:ext cx="864037" cy="1382554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4147304" y="775513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Over</a:t>
            </a:r>
            <a:endParaRPr lang="en-US" sz="1701" dirty="0"/>
          </a:p>
        </p:txBody>
      </p:sp>
      <p:sp>
        <p:nvSpPr>
          <p:cNvPr id="17" name="Text 9"/>
          <p:cNvSpPr/>
          <p:nvPr/>
        </p:nvSpPr>
        <p:spPr>
          <a:xfrm>
            <a:off x="4147304" y="8128635"/>
            <a:ext cx="7458908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Display the winner or a tie message when the game ends.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91440" y="91440"/>
            <a:ext cx="14630400" cy="20772845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3024068" y="475178"/>
            <a:ext cx="8582144" cy="19066669"/>
          </a:xfrm>
          <a:prstGeom prst="roundRect">
            <a:avLst>
              <a:gd name="adj" fmla="val 846"/>
            </a:avLst>
          </a:prstGeom>
          <a:solidFill>
            <a:srgbClr val="001D4D"/>
          </a:solidFill>
          <a:ln/>
        </p:spPr>
      </p:sp>
      <p:sp>
        <p:nvSpPr>
          <p:cNvPr id="5" name="Shape 2"/>
          <p:cNvSpPr/>
          <p:nvPr/>
        </p:nvSpPr>
        <p:spPr>
          <a:xfrm>
            <a:off x="3015496" y="475178"/>
            <a:ext cx="8599289" cy="19066669"/>
          </a:xfrm>
          <a:prstGeom prst="roundRect">
            <a:avLst>
              <a:gd name="adj" fmla="val 301"/>
            </a:avLst>
          </a:prstGeom>
          <a:solidFill>
            <a:srgbClr val="001D4D"/>
          </a:solidFill>
          <a:ln/>
        </p:spPr>
      </p:sp>
      <p:sp>
        <p:nvSpPr>
          <p:cNvPr id="6" name="Text 3"/>
          <p:cNvSpPr/>
          <p:nvPr/>
        </p:nvSpPr>
        <p:spPr>
          <a:xfrm>
            <a:off x="3188256" y="604718"/>
            <a:ext cx="8253770" cy="188075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//This function is executed when a player wins
const winFunction = (letter) =&gt; {
  disableButtons();
  if (letter == "X") {
      msgRef.innerHTML = "&amp;#x1F389; &lt;br&gt; 'X' Wins";
  } else {
      msgRef.innerHTML = "&amp;#x1F389; &lt;br&gt; 'O' Wins";
  }
};
//Function for draw
const drawFunction = () =&gt; {
  disableButtons();
  msgRef.innerHTML = "&amp;#x1F60E; &lt;br&gt; It's a Draw";
};
//New Game
newgameBtn.addEventListener("click", () =&gt; {
  count = 0;
  enableButtons();
});
restartBtn.addEventListener("click", () =&gt; {
  count = 0;
  enableButtons();
});
//Win Logic
const winChecker = () =&gt; {
  //Loop through all win patterns
  for (let i of winningPattern) {
      let [element1, element2, element3] = [
          btnRef[i[0]].innerText,
          btnRef[i[1]].innerText,
          btnRef[i[2]].innerText,
      ];
      //Check if elements are filled
      //If 3 empty elements are same and would give win as would
      if (element1 != "" &amp;&amp; (element2 != "") &amp; (element3 != "")) {
          if (element1 == element2 &amp;&amp; element2 == element3) {
              //If all 3 buttons have same values then pass the value to winFunction
              winFunction(element1);
          }
      }
  }
};
//Display X/O on click
btnRef.forEach((element) =&gt; {
  element.addEventListener("click", () =&gt; {
      if (xTurn) {
          xTurn = false;
          //Display X
          element.innerText = "X";
          element.disabled = true;
      } else {
          xTurn = true;
          //Display Y
          element.innerText = "O";
          element.disabled = true;
      }
      //Increment count on each click
      count += 1;
      if (count == 9) {
          drawFunction();
      }
      //Check for win on every click
      winChecker();
  });
});
//Enable Buttons and disable popup on page load
window.onload = enableButtons;
</a:t>
            </a:r>
            <a:endParaRPr lang="en-US" sz="136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354" y="2901672"/>
            <a:ext cx="4622006" cy="24264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1659" y="734020"/>
            <a:ext cx="4622006" cy="12234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17"/>
              </a:lnSpc>
              <a:buNone/>
            </a:pPr>
            <a:r>
              <a:rPr lang="en-US" sz="3854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ADD INTRACTIVITY WITH  </a:t>
            </a:r>
            <a:r>
              <a:rPr lang="en-US" sz="3854" u="sng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JAVASCRIPT</a:t>
            </a:r>
            <a:endParaRPr lang="en-US" sz="3854" dirty="0"/>
          </a:p>
        </p:txBody>
      </p:sp>
      <p:sp>
        <p:nvSpPr>
          <p:cNvPr id="6" name="Text 2"/>
          <p:cNvSpPr/>
          <p:nvPr/>
        </p:nvSpPr>
        <p:spPr>
          <a:xfrm>
            <a:off x="7561659" y="2153245"/>
            <a:ext cx="4622006" cy="21919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66"/>
              </a:lnSpc>
              <a:buNone/>
            </a:pPr>
            <a:r>
              <a:rPr lang="en-US" sz="154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 this code snippet, we can see a JavaScript implementation of a Tic Tac Toe game. The game is played on a 3x3 grid and players take turns marking their X or O on a square of the grid. The code uses event listeners to detect when the user clicks on a square and displays their X or O accordingly.
 </a:t>
            </a:r>
            <a:endParaRPr lang="en-US" sz="1541" dirty="0"/>
          </a:p>
        </p:txBody>
      </p:sp>
      <p:sp>
        <p:nvSpPr>
          <p:cNvPr id="7" name="Text 3"/>
          <p:cNvSpPr/>
          <p:nvPr/>
        </p:nvSpPr>
        <p:spPr>
          <a:xfrm>
            <a:off x="7561659" y="4521279"/>
            <a:ext cx="4622006" cy="1252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66"/>
              </a:lnSpc>
              <a:buNone/>
            </a:pPr>
            <a:r>
              <a:rPr lang="en-US" sz="154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code also has functions to check for a winning pattern and disable all the buttons when a player wins or when the game is a draw. When a player wins, the message is displayed with the winning player's symbol.</a:t>
            </a:r>
            <a:endParaRPr lang="en-US" sz="1541" dirty="0"/>
          </a:p>
        </p:txBody>
      </p:sp>
      <p:sp>
        <p:nvSpPr>
          <p:cNvPr id="8" name="Text 4"/>
          <p:cNvSpPr/>
          <p:nvPr/>
        </p:nvSpPr>
        <p:spPr>
          <a:xfrm>
            <a:off x="7561659" y="5949910"/>
            <a:ext cx="4622006" cy="1565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66"/>
              </a:lnSpc>
              <a:buNone/>
            </a:pPr>
            <a:r>
              <a:rPr lang="en-US" sz="154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There are also two buttons, one to start a new game and another to restart the current game. The code uses a count variable to keep track of the number of moves played, and if no winning pattern is found and all squares are filled, the game is considered a draw</a:t>
            </a:r>
            <a:endParaRPr lang="en-US" sz="154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219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157" y="2283857"/>
            <a:ext cx="4885968" cy="366450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7100" y="660559"/>
            <a:ext cx="6005274" cy="7506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11"/>
              </a:lnSpc>
              <a:buNone/>
            </a:pPr>
            <a:r>
              <a:rPr lang="en-US" sz="4729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Handling User Clicks</a:t>
            </a:r>
            <a:endParaRPr lang="en-US" sz="4729" dirty="0"/>
          </a:p>
        </p:txBody>
      </p:sp>
      <p:sp>
        <p:nvSpPr>
          <p:cNvPr id="7" name="Shape 2"/>
          <p:cNvSpPr/>
          <p:nvPr/>
        </p:nvSpPr>
        <p:spPr>
          <a:xfrm>
            <a:off x="6327100" y="2041684"/>
            <a:ext cx="540425" cy="54042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14386" y="2131695"/>
            <a:ext cx="165735" cy="360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37"/>
              </a:lnSpc>
              <a:buNone/>
            </a:pPr>
            <a:r>
              <a:rPr lang="en-US" sz="28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837" dirty="0"/>
          </a:p>
        </p:txBody>
      </p:sp>
      <p:sp>
        <p:nvSpPr>
          <p:cNvPr id="9" name="Text 4"/>
          <p:cNvSpPr/>
          <p:nvPr/>
        </p:nvSpPr>
        <p:spPr>
          <a:xfrm>
            <a:off x="7107674" y="2041684"/>
            <a:ext cx="300263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55"/>
              </a:lnSpc>
              <a:buNone/>
            </a:pPr>
            <a:r>
              <a:rPr lang="en-US" sz="236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Click Event</a:t>
            </a:r>
            <a:endParaRPr lang="en-US" sz="2364" dirty="0"/>
          </a:p>
        </p:txBody>
      </p:sp>
      <p:sp>
        <p:nvSpPr>
          <p:cNvPr id="10" name="Text 5"/>
          <p:cNvSpPr/>
          <p:nvPr/>
        </p:nvSpPr>
        <p:spPr>
          <a:xfrm>
            <a:off x="7107674" y="2561034"/>
            <a:ext cx="6682026" cy="7686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26"/>
              </a:lnSpc>
              <a:buNone/>
            </a:pPr>
            <a:r>
              <a:rPr lang="en-US" sz="189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 the "onclick" event handler to trigger a function when a square is clicked.</a:t>
            </a:r>
            <a:endParaRPr lang="en-US" sz="1891" dirty="0"/>
          </a:p>
        </p:txBody>
      </p:sp>
      <p:sp>
        <p:nvSpPr>
          <p:cNvPr id="11" name="Shape 6"/>
          <p:cNvSpPr/>
          <p:nvPr/>
        </p:nvSpPr>
        <p:spPr>
          <a:xfrm>
            <a:off x="6327100" y="3840004"/>
            <a:ext cx="540425" cy="54042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6496050" y="3930015"/>
            <a:ext cx="202525" cy="360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37"/>
              </a:lnSpc>
              <a:buNone/>
            </a:pPr>
            <a:r>
              <a:rPr lang="en-US" sz="28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837" dirty="0"/>
          </a:p>
        </p:txBody>
      </p:sp>
      <p:sp>
        <p:nvSpPr>
          <p:cNvPr id="13" name="Text 8"/>
          <p:cNvSpPr/>
          <p:nvPr/>
        </p:nvSpPr>
        <p:spPr>
          <a:xfrm>
            <a:off x="7107674" y="3840004"/>
            <a:ext cx="300263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55"/>
              </a:lnSpc>
              <a:buNone/>
            </a:pPr>
            <a:r>
              <a:rPr lang="en-US" sz="236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Check for Availability</a:t>
            </a:r>
            <a:endParaRPr lang="en-US" sz="2364" dirty="0"/>
          </a:p>
        </p:txBody>
      </p:sp>
      <p:sp>
        <p:nvSpPr>
          <p:cNvPr id="14" name="Text 9"/>
          <p:cNvSpPr/>
          <p:nvPr/>
        </p:nvSpPr>
        <p:spPr>
          <a:xfrm>
            <a:off x="7107674" y="4359354"/>
            <a:ext cx="6682026" cy="3843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26"/>
              </a:lnSpc>
              <a:buNone/>
            </a:pPr>
            <a:r>
              <a:rPr lang="en-US" sz="189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Verify if the clicked square is empty before placing a marker.</a:t>
            </a:r>
            <a:endParaRPr lang="en-US" sz="1891" dirty="0"/>
          </a:p>
        </p:txBody>
      </p:sp>
      <p:sp>
        <p:nvSpPr>
          <p:cNvPr id="15" name="Shape 10"/>
          <p:cNvSpPr/>
          <p:nvPr/>
        </p:nvSpPr>
        <p:spPr>
          <a:xfrm>
            <a:off x="6327100" y="5253990"/>
            <a:ext cx="540425" cy="54042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97003" y="5344001"/>
            <a:ext cx="200620" cy="360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37"/>
              </a:lnSpc>
              <a:buNone/>
            </a:pPr>
            <a:r>
              <a:rPr lang="en-US" sz="28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837" dirty="0"/>
          </a:p>
        </p:txBody>
      </p:sp>
      <p:sp>
        <p:nvSpPr>
          <p:cNvPr id="17" name="Text 12"/>
          <p:cNvSpPr/>
          <p:nvPr/>
        </p:nvSpPr>
        <p:spPr>
          <a:xfrm>
            <a:off x="7107674" y="5253990"/>
            <a:ext cx="300263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55"/>
              </a:lnSpc>
              <a:buNone/>
            </a:pPr>
            <a:r>
              <a:rPr lang="en-US" sz="236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Place Marker</a:t>
            </a:r>
            <a:endParaRPr lang="en-US" sz="2364" dirty="0"/>
          </a:p>
        </p:txBody>
      </p:sp>
      <p:sp>
        <p:nvSpPr>
          <p:cNvPr id="18" name="Text 13"/>
          <p:cNvSpPr/>
          <p:nvPr/>
        </p:nvSpPr>
        <p:spPr>
          <a:xfrm>
            <a:off x="7107674" y="5773341"/>
            <a:ext cx="6682026" cy="3843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26"/>
              </a:lnSpc>
              <a:buNone/>
            </a:pPr>
            <a:r>
              <a:rPr lang="en-US" sz="189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Update the square's content with the current player's marker.</a:t>
            </a:r>
            <a:endParaRPr lang="en-US" sz="1891" dirty="0"/>
          </a:p>
        </p:txBody>
      </p:sp>
      <p:sp>
        <p:nvSpPr>
          <p:cNvPr id="19" name="Shape 14"/>
          <p:cNvSpPr/>
          <p:nvPr/>
        </p:nvSpPr>
        <p:spPr>
          <a:xfrm>
            <a:off x="6327100" y="6667976"/>
            <a:ext cx="540425" cy="540425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6496764" y="6757988"/>
            <a:ext cx="200978" cy="360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37"/>
              </a:lnSpc>
              <a:buNone/>
            </a:pPr>
            <a:r>
              <a:rPr lang="en-US" sz="28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837" dirty="0"/>
          </a:p>
        </p:txBody>
      </p:sp>
      <p:sp>
        <p:nvSpPr>
          <p:cNvPr id="21" name="Text 16"/>
          <p:cNvSpPr/>
          <p:nvPr/>
        </p:nvSpPr>
        <p:spPr>
          <a:xfrm>
            <a:off x="7107674" y="6667976"/>
            <a:ext cx="3002637" cy="375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55"/>
              </a:lnSpc>
              <a:buNone/>
            </a:pPr>
            <a:r>
              <a:rPr lang="en-US" sz="236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Switch Turns</a:t>
            </a:r>
            <a:endParaRPr lang="en-US" sz="2364" dirty="0"/>
          </a:p>
        </p:txBody>
      </p:sp>
      <p:sp>
        <p:nvSpPr>
          <p:cNvPr id="22" name="Text 17"/>
          <p:cNvSpPr/>
          <p:nvPr/>
        </p:nvSpPr>
        <p:spPr>
          <a:xfrm>
            <a:off x="7107674" y="7187327"/>
            <a:ext cx="6682026" cy="3843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26"/>
              </a:lnSpc>
              <a:buNone/>
            </a:pPr>
            <a:r>
              <a:rPr lang="en-US" sz="189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Change the current player and update the turn display.</a:t>
            </a:r>
            <a:endParaRPr lang="en-US" sz="189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1511856"/>
            <a:ext cx="4869061" cy="520588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88868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Tracking Game State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6350437" y="2030492"/>
            <a:ext cx="7415927" cy="5310426"/>
          </a:xfrm>
          <a:prstGeom prst="roundRect">
            <a:avLst>
              <a:gd name="adj" fmla="val 1953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365677" y="2045732"/>
            <a:ext cx="7385447" cy="18916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612493" y="2201466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Board Array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10309027" y="2201466"/>
            <a:ext cx="319528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 an array to store the state of each square on the board, representing empty squares as null or an empty string.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6365677" y="3937397"/>
            <a:ext cx="7385447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612493" y="4093131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Current Player</a:t>
            </a:r>
            <a:endParaRPr lang="en-US" sz="1944" dirty="0"/>
          </a:p>
        </p:txBody>
      </p:sp>
      <p:sp>
        <p:nvSpPr>
          <p:cNvPr id="13" name="Text 8"/>
          <p:cNvSpPr/>
          <p:nvPr/>
        </p:nvSpPr>
        <p:spPr>
          <a:xfrm>
            <a:off x="10309027" y="4093131"/>
            <a:ext cx="319528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Maintain a variable to track the current player's turn, alternating between "X" and "O."</a:t>
            </a:r>
            <a:endParaRPr lang="en-US" sz="1944" dirty="0"/>
          </a:p>
        </p:txBody>
      </p:sp>
      <p:sp>
        <p:nvSpPr>
          <p:cNvPr id="14" name="Shape 9"/>
          <p:cNvSpPr/>
          <p:nvPr/>
        </p:nvSpPr>
        <p:spPr>
          <a:xfrm>
            <a:off x="6365677" y="5829062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612493" y="5984796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Over Flag</a:t>
            </a:r>
            <a:endParaRPr lang="en-US" sz="1944" dirty="0"/>
          </a:p>
        </p:txBody>
      </p:sp>
      <p:sp>
        <p:nvSpPr>
          <p:cNvPr id="16" name="Text 11"/>
          <p:cNvSpPr/>
          <p:nvPr/>
        </p:nvSpPr>
        <p:spPr>
          <a:xfrm>
            <a:off x="10309027" y="5984796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Set a flag to indicate whether the game has ended (true) or is still ongoing (false).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priyanshudubey249@gmail.com</cp:lastModifiedBy>
  <cp:revision>2</cp:revision>
  <dcterms:created xsi:type="dcterms:W3CDTF">2024-08-15T15:23:03Z</dcterms:created>
  <dcterms:modified xsi:type="dcterms:W3CDTF">2024-08-15T15:29:21Z</dcterms:modified>
</cp:coreProperties>
</file>